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7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Vivek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Pablo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Pablo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Pablo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Lina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Lina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Vivek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Vivek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Vivek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Vivek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Vivek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Pablo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cdn.seoroadmap.org/wp-content/uploads/2014/11/seo-roadmap.jpg" TargetMode="External"/><Relationship Id="rId4" Type="http://schemas.openxmlformats.org/officeDocument/2006/relationships/hyperlink" Target="http://www.lungmap.net" TargetMode="External"/><Relationship Id="rId11" Type="http://schemas.openxmlformats.org/officeDocument/2006/relationships/hyperlink" Target="http://matplotlib.org/_static/logo2.png" TargetMode="External"/><Relationship Id="rId10" Type="http://schemas.openxmlformats.org/officeDocument/2006/relationships/hyperlink" Target="http://hyperphysics.phy-astr.gsu.edu/hbase/fluids/imgflu/alveolicut.gif" TargetMode="External"/><Relationship Id="rId12" Type="http://schemas.openxmlformats.org/officeDocument/2006/relationships/hyperlink" Target="https://bids.berkeley.edu/sites/default/files/styles/400x225/public/projects/numpy_project_page.jpg?itok=flrdydei" TargetMode="External"/><Relationship Id="rId9" Type="http://schemas.openxmlformats.org/officeDocument/2006/relationships/hyperlink" Target="https://cdn.stepfeed.com/uploads/2015/11/13101526/20151113-healthy-lungs.jpg" TargetMode="External"/><Relationship Id="rId5" Type="http://schemas.openxmlformats.org/officeDocument/2006/relationships/hyperlink" Target="http://lambdaops.com/jupyter-environments-talk/pictures/jupyter-logo.png" TargetMode="External"/><Relationship Id="rId6" Type="http://schemas.openxmlformats.org/officeDocument/2006/relationships/hyperlink" Target="https://upload.wikimedia.org/wikipedia/commons/thumb/5/55/FIJI_(software)_Logo.svg/2000px-FIJI_(software)_Logo.svg.png" TargetMode="External"/><Relationship Id="rId7" Type="http://schemas.openxmlformats.org/officeDocument/2006/relationships/hyperlink" Target="http://scikit-image.org/_static/img/logo.png" TargetMode="External"/><Relationship Id="rId8" Type="http://schemas.openxmlformats.org/officeDocument/2006/relationships/hyperlink" Target="http://www.healthcare-salaries.com/wp-content/uploads/2013/02/pulmonologist-salary.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Relationship Id="rId4" Type="http://schemas.openxmlformats.org/officeDocument/2006/relationships/hyperlink" Target="http://www.lungmap.ne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jpg"/><Relationship Id="rId4" Type="http://schemas.openxmlformats.org/officeDocument/2006/relationships/image" Target="../media/image02.gif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04.png"/><Relationship Id="rId9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06.png"/><Relationship Id="rId7" Type="http://schemas.openxmlformats.org/officeDocument/2006/relationships/image" Target="../media/image09.png"/><Relationship Id="rId8" Type="http://schemas.openxmlformats.org/officeDocument/2006/relationships/image" Target="../media/image0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158150" y="824500"/>
            <a:ext cx="6827700" cy="1584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LungMAP Presentation #1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322975" y="2734675"/>
            <a:ext cx="44982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Pablo Ortiz, Vivek Sriram, and Lina Yang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2115975" y="4291850"/>
            <a:ext cx="4912200" cy="41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Faculty Advisors: Dr. Cliburn Chan and Dr. Megan Neely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PhD Advisor: Robert Ravier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2189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 Cont.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25" y="870700"/>
            <a:ext cx="6911925" cy="407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 - Grayscale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299" y="1778825"/>
            <a:ext cx="3001325" cy="29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449" y="1611024"/>
            <a:ext cx="3076200" cy="31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78824"/>
            <a:ext cx="2970297" cy="2970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3037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387" y="1308977"/>
            <a:ext cx="5208127" cy="347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275" y="900999"/>
            <a:ext cx="2712074" cy="271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11137"/>
            <a:ext cx="2970297" cy="2970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33197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 Cont.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925" y="1078362"/>
            <a:ext cx="3678625" cy="36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75" y="1095247"/>
            <a:ext cx="3678625" cy="3672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 Cont.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Distance Map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74" y="1823574"/>
            <a:ext cx="5947549" cy="29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 Cont.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Hierarchical clustering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4342"/>
            <a:ext cx="9144000" cy="3074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Level set image segmentation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Cincinnati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Other ideas?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600" y="1555362"/>
            <a:ext cx="25717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Citations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http://cdn.seoroadmap.org/wp-content/uploads/2014/11/seo-roadmap.jpg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accent5"/>
                </a:solidFill>
                <a:hlinkClick r:id="rId4"/>
              </a:rPr>
              <a:t>http://www.lungmap.net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http://lambdaops.com/jupyter-environments-talk/pictures/jupyter-logo.png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https://upload.wikimedia.org/wikipedia/commons/thumb/5/55/FIJI_(software)_Logo.svg/2000px-FIJI_(software)_Logo.svg.png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http://scikit-image.org/_static/img/logo.png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http://www.healthcare-salaries.com/wp-content/uploads/2013/02/pulmonologist-salary.jpg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9"/>
              </a:rPr>
              <a:t>https://cdn.stepfeed.com/uploads/2015/11/13101526/20151113-healthy-lungs.jpg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http://hyperphysics.phy-astr.gsu.edu/hbase/fluids/imgflu/alveolicut.gif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http://matplotlib.org/_static/logo2.png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12"/>
              </a:rPr>
              <a:t>https://bids.berkeley.edu/sites/default/files/styles/400x225/public/projects/numpy_project_page.jpg?itok=flrdydei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</a:rPr>
              <a:t>http://people.duke.edu/~ccc14/lungmap-data-plus/Learning%20Resources.html#LungMAP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Roadmap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Context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Tools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en"/>
              <a:t>Progress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250" y="1152475"/>
            <a:ext cx="5457600" cy="27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LungMAP project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825" y="2583824"/>
            <a:ext cx="5854625" cy="16141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392650" y="1640325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web-based atlas consisting of various forms of pulmonary data from research centers across the country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25" y="131012"/>
            <a:ext cx="6374402" cy="48814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88100" y="218125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Public biological databases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88100" y="687550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Gene/Protein expression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88100" y="1197650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RNASeq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71275" y="2182600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Imaging experiments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34925" y="3149800"/>
            <a:ext cx="27396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http://www.lungmap.net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93" name="Shape 93"/>
          <p:cNvSpPr txBox="1"/>
          <p:nvPr/>
        </p:nvSpPr>
        <p:spPr>
          <a:xfrm>
            <a:off x="64325" y="1651975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Cell categorization/clustering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64325" y="2692600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 metadata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Purpose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36275" y="1256425"/>
            <a:ext cx="80709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Develop a statistical learning pipeline to classify immunofluorescent images of developing lungs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732925" y="2504125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436275" y="1842625"/>
            <a:ext cx="77655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a useful database of annotated lung images to support investigations into the processes that regulate lung development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950" y="2788224"/>
            <a:ext cx="3256375" cy="217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32287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Basics of Lung Anatomy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7" y="1113675"/>
            <a:ext cx="5988374" cy="3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897" y="1030275"/>
            <a:ext cx="3147727" cy="3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64950"/>
            <a:ext cx="4809500" cy="2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Lung Development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3400" r="0" t="54473"/>
          <a:stretch/>
        </p:blipFill>
        <p:spPr>
          <a:xfrm>
            <a:off x="4999500" y="1529575"/>
            <a:ext cx="4049475" cy="20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65025"/>
            <a:ext cx="4267724" cy="35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-16825" y="4852050"/>
            <a:ext cx="77190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</a:rPr>
              <a:t>Herriges, Michael, and Edward E. Morrisey. "Lung development: orchestrating the generation and regeneration of a complex organ."</a:t>
            </a:r>
            <a:r>
              <a:rPr i="1" lang="en" sz="700">
                <a:solidFill>
                  <a:srgbClr val="222222"/>
                </a:solidFill>
                <a:highlight>
                  <a:srgbClr val="FFFFFF"/>
                </a:highlight>
              </a:rPr>
              <a:t>Development</a:t>
            </a: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</a:rPr>
              <a:t> 141.3 (2014): 502-513.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1977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Initial Explorations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75" y="905150"/>
            <a:ext cx="5377199" cy="40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6153825" y="120100"/>
            <a:ext cx="29901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Green: Sox2 (a TF needed for self-replication of undifferentiated stem cells) - marks tracheal/bronchial epithelial cells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6153825" y="1249550"/>
            <a:ext cx="29901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Red: TTF-1 (regulates gene transcription in thyroid and lungs) - marks a variety of cells intrinsic to lungs, including precursors to alveoli, ciliated cells, club cells that secrete protective proteins, and pneumocytes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6153825" y="3017900"/>
            <a:ext cx="2990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White: Acta2 - marks smooth muscle, myofibroblasts, and pericytes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6153825" y="3890925"/>
            <a:ext cx="2990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Blue: Mesenchyme - loosely organized embryonic tissue that turns into connective tissue, including blood/lymph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729850" y="4280000"/>
            <a:ext cx="5025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Fiji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50" y="1379299"/>
            <a:ext cx="2861875" cy="6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00" y="3027912"/>
            <a:ext cx="1252075" cy="12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425" y="924497"/>
            <a:ext cx="3219652" cy="79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8224" y="2795562"/>
            <a:ext cx="1541925" cy="189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0675" y="2388025"/>
            <a:ext cx="4328625" cy="79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4700" y="3222775"/>
            <a:ext cx="2921650" cy="164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9888" y="686250"/>
            <a:ext cx="1432410" cy="125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